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5" r:id="rId1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7" Type="http://schemas.openxmlformats.org/officeDocument/2006/relationships/slide" Target="slides/slide1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6B61D46-54B0-E25E-A830-CB0720FC37B1}"/>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58E2C7-1555-489D-9C02-875D68E68DC6}" type="slidenum">
              <a:rPr kumimoji="0"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09986" name="Rectangle 2">
            <a:extLst>
              <a:ext uri="{FF2B5EF4-FFF2-40B4-BE49-F238E27FC236}">
                <a16:creationId xmlns:a16="http://schemas.microsoft.com/office/drawing/2014/main" id="{27AEBBAE-9EE5-96E7-A9EF-6F17CEEE4B45}"/>
              </a:ext>
            </a:extLst>
          </p:cNvPr>
          <p:cNvSpPr>
            <a:spLocks noChangeArrowheads="1" noTextEdit="1"/>
          </p:cNvSpPr>
          <p:nvPr>
            <p:ph type="sldImg"/>
          </p:nvPr>
        </p:nvSpPr>
        <p:spPr>
          <a:ln/>
        </p:spPr>
      </p:sp>
      <p:sp>
        <p:nvSpPr>
          <p:cNvPr id="809987" name="Rectangle 3">
            <a:extLst>
              <a:ext uri="{FF2B5EF4-FFF2-40B4-BE49-F238E27FC236}">
                <a16:creationId xmlns:a16="http://schemas.microsoft.com/office/drawing/2014/main" id="{8B2E9559-B1FF-6D28-A10F-4F293B651D96}"/>
              </a:ext>
            </a:extLst>
          </p:cNvPr>
          <p:cNvSpPr>
            <a:spLocks noGrp="1" noChangeArrowheads="1"/>
          </p:cNvSpPr>
          <p:nvPr>
            <p:ph type="body" idx="1"/>
          </p:nvPr>
        </p:nvSpPr>
        <p:spPr/>
        <p:txBody>
          <a:bodyPr/>
          <a:lstStyle/>
          <a:p>
            <a:r>
              <a:rPr lang="en-US" altLang="zh-CN">
                <a:ea typeface="宋体" panose="02010600030101010101" pitchFamily="2" charset="-122"/>
              </a:rPr>
              <a:t>*Excluded interquartile ranges for racial/ethnic categories with fewer than 20 AIDS cases.  Time to diagnosis was measured in months between the first reported HIV diagnosis and the AIDS diagnosis, based on either a CD4 T lymphocyte count or diagnosis with an opportunistic infection. </a:t>
            </a:r>
          </a:p>
          <a:p>
            <a:endParaRPr lang="en-US" altLang="zh-CN">
              <a:ea typeface="宋体" panose="02010600030101010101" pitchFamily="2" charset="-122"/>
            </a:endParaRPr>
          </a:p>
          <a:p>
            <a:r>
              <a:rPr lang="en-US" altLang="zh-CN">
                <a:ea typeface="宋体" panose="02010600030101010101" pitchFamily="2" charset="-122"/>
              </a:rPr>
              <a:t>I highlighted the Third Quartile column.  This is probably the more interesting column.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5.xml"/></Relationships>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a:extLst>
              <a:ext uri="{FF2B5EF4-FFF2-40B4-BE49-F238E27FC236}">
                <a16:creationId xmlns:a16="http://schemas.microsoft.com/office/drawing/2014/main" id="{3AB922AF-756C-1867-F4B8-1251DE7B229B}"/>
              </a:ext>
            </a:extLst>
          </p:cNvPr>
          <p:cNvSpPr>
            <a:spLocks noGrp="1" noRot="1" noChangeArrowheads="1"/>
          </p:cNvSpPr>
          <p:nvPr>
            <p:ph type="title"/>
          </p:nvPr>
        </p:nvSpPr>
        <p:spPr>
          <a:xfrm>
            <a:off x="457200" y="228600"/>
            <a:ext cx="8229600" cy="1143000"/>
          </a:xfrm>
        </p:spPr>
        <p:txBody>
          <a:bodyPr/>
          <a:lstStyle/>
          <a:p>
            <a:r>
              <a:rPr lang="en-US" altLang="zh-CN" sz="3600">
                <a:solidFill>
                  <a:schemeClr val="tx1"/>
                </a:solidFill>
                <a:latin typeface="Arial" panose="020B0604020202020204" pitchFamily="34" charset="0"/>
                <a:ea typeface="宋体" panose="02010600030101010101" pitchFamily="2" charset="-122"/>
              </a:rPr>
              <a:t>Time to AIDS diagnosis (in months) </a:t>
            </a:r>
            <a:br>
              <a:rPr lang="en-US" altLang="zh-CN" sz="3600">
                <a:solidFill>
                  <a:schemeClr val="tx1"/>
                </a:solidFill>
                <a:latin typeface="Arial" panose="020B0604020202020204" pitchFamily="34" charset="0"/>
                <a:ea typeface="宋体" panose="02010600030101010101" pitchFamily="2" charset="-122"/>
              </a:rPr>
            </a:br>
            <a:r>
              <a:rPr lang="en-US" altLang="zh-CN" sz="3600">
                <a:solidFill>
                  <a:schemeClr val="tx1"/>
                </a:solidFill>
                <a:latin typeface="Arial" panose="020B0604020202020204" pitchFamily="34" charset="0"/>
                <a:ea typeface="宋体" panose="02010600030101010101" pitchFamily="2" charset="-122"/>
              </a:rPr>
              <a:t>from first HIV diagnosis in 2005</a:t>
            </a:r>
          </a:p>
        </p:txBody>
      </p:sp>
      <p:sp>
        <p:nvSpPr>
          <p:cNvPr id="808963" name="Text Box 3">
            <a:extLst>
              <a:ext uri="{FF2B5EF4-FFF2-40B4-BE49-F238E27FC236}">
                <a16:creationId xmlns:a16="http://schemas.microsoft.com/office/drawing/2014/main" id="{E9238C7B-38A0-E0B2-3202-275689FDD20A}"/>
              </a:ext>
            </a:extLst>
          </p:cNvPr>
          <p:cNvSpPr txBox="1">
            <a:spLocks noChangeArrowheads="1"/>
          </p:cNvSpPr>
          <p:nvPr/>
        </p:nvSpPr>
        <p:spPr bwMode="auto">
          <a:xfrm>
            <a:off x="228600" y="5257800"/>
            <a:ext cx="86106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Garamond" panose="02020404030301010803" pitchFamily="18" charset="0"/>
                <a:ea typeface="宋体" panose="02010600030101010101" pitchFamily="2" charset="-122"/>
                <a:cs typeface="+mn-cs"/>
              </a:rPr>
              <a:t>Source: California Department of Public Health, Office of AIDS, HIV/AIDS Case Registry; data as of March 31, 2006.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Garamond" panose="02020404030301010803" pitchFamily="18" charset="0"/>
                <a:ea typeface="宋体" panose="02010600030101010101" pitchFamily="2" charset="-122"/>
                <a:cs typeface="+mn-cs"/>
              </a:rPr>
              <a:t>* Averaged over all race/ethnicities.</a:t>
            </a:r>
          </a:p>
        </p:txBody>
      </p:sp>
      <p:graphicFrame>
        <p:nvGraphicFramePr>
          <p:cNvPr id="808964" name="Group 4">
            <a:extLst>
              <a:ext uri="{FF2B5EF4-FFF2-40B4-BE49-F238E27FC236}">
                <a16:creationId xmlns:a16="http://schemas.microsoft.com/office/drawing/2014/main" id="{A088CCD3-D79D-F0FB-EF04-E90F4882A952}"/>
              </a:ext>
            </a:extLst>
          </p:cNvPr>
          <p:cNvGraphicFramePr>
            <a:graphicFrameLocks noGrp="1"/>
          </p:cNvGraphicFramePr>
          <p:nvPr>
            <p:ph type="tbl" idx="1"/>
          </p:nvPr>
        </p:nvGraphicFramePr>
        <p:xfrm rot="138113">
          <a:off x="457200" y="1600200"/>
          <a:ext cx="8458200" cy="3429954"/>
        </p:xfrm>
        <a:graphic>
          <a:graphicData uri="http://schemas.openxmlformats.org/drawingml/2006/table">
            <a:tbl>
              <a:tblPr/>
              <a:tblGrid>
                <a:gridCol w="1600200">
                  <a:extLst>
                    <a:ext uri="{9D8B030D-6E8A-4147-A177-3AD203B41FA5}">
                      <a16:colId xmlns:a16="http://schemas.microsoft.com/office/drawing/2014/main" val="1143614058"/>
                    </a:ext>
                  </a:extLst>
                </a:gridCol>
                <a:gridCol w="762000">
                  <a:extLst>
                    <a:ext uri="{9D8B030D-6E8A-4147-A177-3AD203B41FA5}">
                      <a16:colId xmlns:a16="http://schemas.microsoft.com/office/drawing/2014/main" val="3854269853"/>
                    </a:ext>
                  </a:extLst>
                </a:gridCol>
                <a:gridCol w="1143000">
                  <a:extLst>
                    <a:ext uri="{9D8B030D-6E8A-4147-A177-3AD203B41FA5}">
                      <a16:colId xmlns:a16="http://schemas.microsoft.com/office/drawing/2014/main" val="1592473270"/>
                    </a:ext>
                  </a:extLst>
                </a:gridCol>
                <a:gridCol w="1371600">
                  <a:extLst>
                    <a:ext uri="{9D8B030D-6E8A-4147-A177-3AD203B41FA5}">
                      <a16:colId xmlns:a16="http://schemas.microsoft.com/office/drawing/2014/main" val="67369862"/>
                    </a:ext>
                  </a:extLst>
                </a:gridCol>
                <a:gridCol w="304800">
                  <a:extLst>
                    <a:ext uri="{9D8B030D-6E8A-4147-A177-3AD203B41FA5}">
                      <a16:colId xmlns:a16="http://schemas.microsoft.com/office/drawing/2014/main" val="2174451313"/>
                    </a:ext>
                  </a:extLst>
                </a:gridCol>
                <a:gridCol w="762000">
                  <a:extLst>
                    <a:ext uri="{9D8B030D-6E8A-4147-A177-3AD203B41FA5}">
                      <a16:colId xmlns:a16="http://schemas.microsoft.com/office/drawing/2014/main" val="3392313424"/>
                    </a:ext>
                  </a:extLst>
                </a:gridCol>
                <a:gridCol w="1143000">
                  <a:extLst>
                    <a:ext uri="{9D8B030D-6E8A-4147-A177-3AD203B41FA5}">
                      <a16:colId xmlns:a16="http://schemas.microsoft.com/office/drawing/2014/main" val="2204906370"/>
                    </a:ext>
                  </a:extLst>
                </a:gridCol>
                <a:gridCol w="1371600">
                  <a:extLst>
                    <a:ext uri="{9D8B030D-6E8A-4147-A177-3AD203B41FA5}">
                      <a16:colId xmlns:a16="http://schemas.microsoft.com/office/drawing/2014/main" val="2776301825"/>
                    </a:ext>
                  </a:extLst>
                </a:gridCol>
              </a:tblGrid>
              <a:tr h="3810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Men</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Women</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2155345"/>
                  </a:ext>
                </a:extLst>
              </a:tr>
              <a:tr h="75406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Median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75</a:t>
                      </a:r>
                      <a:r>
                        <a:rPr kumimoji="0" lang="en-US" altLang="zh-CN" sz="2000" b="0" i="0" u="none" strike="noStrike" cap="none" normalizeH="0" baseline="3000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th</a:t>
                      </a: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 Percentile</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Median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75</a:t>
                      </a:r>
                      <a:r>
                        <a:rPr kumimoji="0" lang="en-US" altLang="zh-CN" sz="2000" b="0" i="0" u="none" strike="noStrike" cap="none" normalizeH="0" baseline="3000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th</a:t>
                      </a: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 Percentile</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084832631"/>
                  </a:ext>
                </a:extLst>
              </a:tr>
              <a:tr h="45085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Black</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444</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3</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59</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170</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37</a:t>
                      </a:r>
                    </a:p>
                  </a:txBody>
                  <a:tcPr horzOverflow="overflow">
                    <a:lnL>
                      <a:noFill/>
                    </a:lnL>
                    <a:lnR cap="flat">
                      <a:noFill/>
                    </a:lnR>
                    <a:lnT w="12700"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591331352"/>
                  </a:ext>
                </a:extLst>
              </a:tr>
              <a:tr h="4572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Asian</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69</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20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800" b="0" i="1"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Excluded – small n</a:t>
                      </a:r>
                    </a:p>
                  </a:txBody>
                  <a:tcPr horzOverflow="overflow">
                    <a:lnL>
                      <a:noFill/>
                    </a:lnL>
                    <a:lnR cap="flat">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05627790"/>
                  </a:ext>
                </a:extLst>
              </a:tr>
              <a:tr h="4429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Hispanic</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922</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12</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156</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1.5</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40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46125605"/>
                  </a:ext>
                </a:extLst>
              </a:tr>
              <a:tr h="4572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White</a:t>
                      </a:r>
                    </a:p>
                  </a:txBody>
                  <a:tcPr horzOverflow="overflow">
                    <a:lnL cap="flat">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959</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4</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63</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119</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30</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84</a:t>
                      </a:r>
                    </a:p>
                  </a:txBody>
                  <a:tcPr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49168784"/>
                  </a:ext>
                </a:extLst>
              </a:tr>
              <a:tr h="47148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Total</a:t>
                      </a:r>
                    </a:p>
                  </a:txBody>
                  <a:tcPr horzOverflow="overflow">
                    <a:lnL cap="flat">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36</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2</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52.5</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657861609"/>
                  </a:ext>
                </a:extLst>
              </a:tr>
            </a:tbl>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